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audio4.wav" ContentType="audio/wav"/>
  <Override PartName="/ppt/media/audio5.wav" ContentType="audio/wav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8" r:id="rId1"/>
    <p:sldMasterId id="2147483831" r:id="rId2"/>
  </p:sldMasterIdLst>
  <p:notesMasterIdLst>
    <p:notesMasterId r:id="rId23"/>
  </p:notesMasterIdLst>
  <p:handoutMasterIdLst>
    <p:handoutMasterId r:id="rId24"/>
  </p:handoutMasterIdLst>
  <p:sldIdLst>
    <p:sldId id="326" r:id="rId3"/>
    <p:sldId id="346" r:id="rId4"/>
    <p:sldId id="347" r:id="rId5"/>
    <p:sldId id="348" r:id="rId6"/>
    <p:sldId id="303" r:id="rId7"/>
    <p:sldId id="345" r:id="rId8"/>
    <p:sldId id="336" r:id="rId9"/>
    <p:sldId id="340" r:id="rId10"/>
    <p:sldId id="338" r:id="rId11"/>
    <p:sldId id="339" r:id="rId12"/>
    <p:sldId id="343" r:id="rId13"/>
    <p:sldId id="342" r:id="rId14"/>
    <p:sldId id="341" r:id="rId15"/>
    <p:sldId id="344" r:id="rId16"/>
    <p:sldId id="335" r:id="rId17"/>
    <p:sldId id="330" r:id="rId18"/>
    <p:sldId id="331" r:id="rId19"/>
    <p:sldId id="332" r:id="rId20"/>
    <p:sldId id="333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0C0"/>
    <a:srgbClr val="800000"/>
    <a:srgbClr val="351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25904-7F7C-4963-BB96-B9EA49911415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23026-CDF3-4BAB-B90E-DA7DA2BC5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5134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66DDB6-C8FD-4832-A15D-669932543650}" type="datetimeFigureOut">
              <a:rPr lang="en-US" smtClean="0"/>
              <a:pPr/>
              <a:t>3/15/2023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9277F-8A7F-4040-897D-9158C8906A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25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001F60-24A6-4478-846A-6F1348738E10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420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001F60-24A6-4478-846A-6F1348738E10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399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0001F60-24A6-4478-846A-6F1348738E10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79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9277F-8A7F-4040-897D-9158C8906AA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03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EE40ED7-5E7C-4B96-9D63-9688496B3D0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56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EEC28-83DF-4E49-A35F-ED516367F946}" type="datetime1">
              <a:rPr lang="en-US" smtClean="0"/>
              <a:t>3/15/2023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DE13-7675-4A43-A97C-1E46924246BE}" type="datetime1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03BA4-050B-4679-8D41-58A0A9F5A0A1}" type="datetime1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C456B-1519-44B3-A6E5-29DC1C649691}" type="datetime1">
              <a:rPr lang="en-US" smtClean="0"/>
              <a:t>3/15/2023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2FDFAE-DDA1-4748-9C85-76C91A92A9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021916E-B9E6-43D7-870E-35F310B690E9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71AF71A-E4BD-4B65-9A2E-56DC7A10C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220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E2BCA88-22AD-4F47-B7B5-2406906B9227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38FD12D-7D73-4FAD-9BCD-AFBCEAA65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90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78BF3D3-EF28-48EA-99A6-AF0A4BAFC33C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63C86FF-9942-4334-8C37-BFC93BF0B2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044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838E19E-299A-4C8B-8656-14B2CB09CEAB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D43E518-069F-4FC8-BC83-165D8CABF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6054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C4233BE-4B62-4D38-97D2-7D55C6D3BE60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4982398-7DC2-44C7-8ECB-FD39344490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90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39D735C-AB3A-40EC-AD72-EE882A78E89F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2ED4E88-7C44-4D59-A6D6-B340723CD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96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950E0F4-49DE-4762-8FF6-2AC93E77B5F2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A3986F0-79BC-4ED8-91FA-3D4C06024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9128-69C2-498D-A7AC-EED03F046473}" type="datetime1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BB45512-E25D-480A-A51B-6D900C69FB32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39C9164-5AD2-478F-B146-3242CA6A23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87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F685C4B-AB9B-4353-9D9D-50AEC7C5B353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C92A2D7-DAD4-44D3-8548-80B39E122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227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8935FC8-3520-4F83-9ECE-A13A380B345E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B0624ED-043F-4F29-83C3-BFC36B9BD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179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656A8A9-EBDD-4C0D-8E43-BAA6FA4FFD3E}" type="datetimeFigureOut">
              <a:rPr lang="en-US"/>
              <a:pPr>
                <a:defRPr/>
              </a:pPr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89EF527-40E2-4360-9440-92FB71FC8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FC150-26C4-4687-B09A-3BD13D46156D}" type="datetime1">
              <a:rPr lang="en-US" smtClean="0"/>
              <a:t>3/15/2023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965C-DE78-47A4-BE9F-229C03367FD4}" type="datetime1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FB30E-57C9-4BB7-8CAF-FD6D2F5E8A6E}" type="datetime1">
              <a:rPr lang="en-US" smtClean="0"/>
              <a:t>3/15/2023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FFAB7-77CF-49C2-BB20-64B2AF049591}" type="datetime1">
              <a:rPr lang="en-US" smtClean="0"/>
              <a:t>3/15/2023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FC4C-84C4-4143-8B0C-9BFC6CB59440}" type="datetime1">
              <a:rPr lang="en-US" smtClean="0"/>
              <a:t>3/15/2023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1ADAD-8D17-4FE2-850B-FD1A10A33372}" type="datetime1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D164-3759-4670-BCEF-1071B28958EC}" type="datetime1">
              <a:rPr lang="en-US" smtClean="0"/>
              <a:t>3/15/2023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1021DB-78C2-4760-AFDF-2546674B1B96}" type="datetime1">
              <a:rPr lang="en-US" smtClean="0"/>
              <a:t>3/15/2023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8F2358-0FDF-4AB0-B45F-82FF94FDAC2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54B5504A-3A38-4A90-AE69-E2EE3C79367F}" type="datetimeFigureOut">
              <a:rPr lang="en-US">
                <a:cs typeface="Arial" panose="020B0604020202020204" pitchFamily="34" charset="0"/>
              </a:rPr>
              <a:pPr>
                <a:defRPr/>
              </a:pPr>
              <a:t>3/15/2023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93EC9ECB-1022-46B7-8A06-27B8D00781C8}" type="slidenum">
              <a:rPr lang="en-US"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26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gif"/><Relationship Id="rId4" Type="http://schemas.openxmlformats.org/officeDocument/2006/relationships/image" Target="../media/image1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2.jpeg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21580" y="2132856"/>
            <a:ext cx="9144000" cy="1785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b="1" cap="all">
                <a:ln w="0"/>
                <a:gradFill flip="none">
                  <a:gsLst>
                    <a:gs pos="0">
                      <a:srgbClr val="FE8637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FE8637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FE8637">
                        <a:shade val="65000"/>
                        <a:satMod val="130000"/>
                      </a:srgbClr>
                    </a:gs>
                    <a:gs pos="92000">
                      <a:srgbClr val="FE8637">
                        <a:shade val="50000"/>
                        <a:satMod val="120000"/>
                      </a:srgbClr>
                    </a:gs>
                    <a:gs pos="100000">
                      <a:srgbClr val="FE8637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</a:rPr>
              <a:t>Khởi động ĐẦU GIỜ</a:t>
            </a:r>
          </a:p>
          <a:p>
            <a:pPr algn="ctr">
              <a:spcBef>
                <a:spcPct val="50000"/>
              </a:spcBef>
            </a:pPr>
            <a:r>
              <a:rPr lang="en-US" sz="4400" b="1" cap="all">
                <a:ln w="0"/>
                <a:gradFill flip="none">
                  <a:gsLst>
                    <a:gs pos="0">
                      <a:srgbClr val="FE8637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FE8637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FE8637">
                        <a:shade val="65000"/>
                        <a:satMod val="130000"/>
                      </a:srgbClr>
                    </a:gs>
                    <a:gs pos="92000">
                      <a:srgbClr val="FE8637">
                        <a:shade val="50000"/>
                        <a:satMod val="120000"/>
                      </a:srgbClr>
                    </a:gs>
                    <a:gs pos="100000">
                      <a:srgbClr val="FE8637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</a:rPr>
              <a:t>TRÒ CHƠI: Ai nhanh ai đúng </a:t>
            </a:r>
            <a:endParaRPr lang="en-US" sz="44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311151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2204864"/>
            <a:ext cx="5410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32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Xuất hiện cửa sổ soạn thảo</a:t>
            </a:r>
          </a:p>
        </p:txBody>
      </p:sp>
      <p:pic>
        <p:nvPicPr>
          <p:cNvPr id="5" name="Picture 4" descr="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6" y="2918284"/>
            <a:ext cx="3775578" cy="231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638800" y="3200400"/>
            <a:ext cx="3352800" cy="1524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>
                <a:solidFill>
                  <a:schemeClr val="tx1"/>
                </a:solidFill>
              </a:rPr>
              <a:t>Các lệnh có sẵn:</a:t>
            </a:r>
          </a:p>
          <a:p>
            <a:pPr algn="ctr" eaLnBrk="1" hangingPunct="1">
              <a:defRPr/>
            </a:pPr>
            <a:r>
              <a:rPr lang="en-US" sz="3200">
                <a:solidFill>
                  <a:srgbClr val="002060"/>
                </a:solidFill>
              </a:rPr>
              <a:t>To tamgiac</a:t>
            </a:r>
          </a:p>
          <a:p>
            <a:pPr algn="ctr" eaLnBrk="1" hangingPunct="1">
              <a:defRPr/>
            </a:pPr>
            <a:r>
              <a:rPr lang="en-US" sz="3200">
                <a:solidFill>
                  <a:srgbClr val="002060"/>
                </a:solidFill>
              </a:rPr>
              <a:t>end</a:t>
            </a:r>
          </a:p>
        </p:txBody>
      </p:sp>
      <p:cxnSp>
        <p:nvCxnSpPr>
          <p:cNvPr id="7" name="Elbow Connector 6"/>
          <p:cNvCxnSpPr>
            <a:stCxn id="6" idx="1"/>
          </p:cNvCxnSpPr>
          <p:nvPr/>
        </p:nvCxnSpPr>
        <p:spPr>
          <a:xfrm rot="10800000" flipV="1">
            <a:off x="1905000" y="3962400"/>
            <a:ext cx="3733800" cy="762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/>
          <p:cNvSpPr/>
          <p:nvPr/>
        </p:nvSpPr>
        <p:spPr>
          <a:xfrm>
            <a:off x="1782761" y="3695700"/>
            <a:ext cx="122238" cy="38100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87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071546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1772816"/>
            <a:ext cx="7772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2: Gõ các lệnh vẽ hình tam giác trong cửa sổ soạn thảo</a:t>
            </a:r>
          </a:p>
        </p:txBody>
      </p:sp>
      <p:pic>
        <p:nvPicPr>
          <p:cNvPr id="5" name="Picture 4" descr="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971800"/>
            <a:ext cx="36576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562600" y="3429000"/>
            <a:ext cx="3124200" cy="13716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Gõ chèn vào các lệnh vẽ hình tam giác</a:t>
            </a:r>
          </a:p>
        </p:txBody>
      </p:sp>
      <p:cxnSp>
        <p:nvCxnSpPr>
          <p:cNvPr id="7" name="Elbow Connector 6"/>
          <p:cNvCxnSpPr>
            <a:stCxn id="6" idx="1"/>
          </p:cNvCxnSpPr>
          <p:nvPr/>
        </p:nvCxnSpPr>
        <p:spPr>
          <a:xfrm rot="10800000">
            <a:off x="2971800" y="3886200"/>
            <a:ext cx="2590800" cy="2286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/>
          <p:cNvSpPr/>
          <p:nvPr/>
        </p:nvSpPr>
        <p:spPr>
          <a:xfrm>
            <a:off x="2819400" y="3733800"/>
            <a:ext cx="122238" cy="381000"/>
          </a:xfrm>
          <a:prstGeom prst="rightBrac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4038600"/>
            <a:ext cx="1981200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44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1703710"/>
            <a:ext cx="77724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32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3: Ghi vào bộ nhớ và đóng cửa sổ soạn thảo</a:t>
            </a:r>
          </a:p>
        </p:txBody>
      </p:sp>
      <p:pic>
        <p:nvPicPr>
          <p:cNvPr id="5" name="Picture 4" descr="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87216"/>
            <a:ext cx="4267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715000" y="3849216"/>
            <a:ext cx="3048000" cy="1143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>
                <a:solidFill>
                  <a:schemeClr val="tx1"/>
                </a:solidFill>
              </a:rPr>
              <a:t>Nháy vào File rồi chọn Save and Exit</a:t>
            </a:r>
          </a:p>
        </p:txBody>
      </p:sp>
      <p:cxnSp>
        <p:nvCxnSpPr>
          <p:cNvPr id="7" name="Elbow Connector 6"/>
          <p:cNvCxnSpPr>
            <a:stCxn id="6" idx="1"/>
          </p:cNvCxnSpPr>
          <p:nvPr/>
        </p:nvCxnSpPr>
        <p:spPr>
          <a:xfrm rot="10800000">
            <a:off x="2362200" y="4077816"/>
            <a:ext cx="3352800" cy="3429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1870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09600" y="2681278"/>
            <a:ext cx="785083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742950" indent="-742950"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4: Gõ lệnh 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tamgiac</a:t>
            </a:r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vào ngăn gõ lệnh rồi nhấn phím Enter. Quan sát kết quả</a:t>
            </a:r>
          </a:p>
        </p:txBody>
      </p:sp>
      <p:pic>
        <p:nvPicPr>
          <p:cNvPr id="5" name="Picture 4" descr="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733800"/>
            <a:ext cx="4267200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rot="5400000">
            <a:off x="2209800" y="4267200"/>
            <a:ext cx="2971800" cy="14478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H="1">
            <a:off x="4000500" y="3924300"/>
            <a:ext cx="1219200" cy="3810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24"/>
          <p:cNvSpPr txBox="1">
            <a:spLocks noChangeArrowheads="1"/>
          </p:cNvSpPr>
          <p:nvPr/>
        </p:nvSpPr>
        <p:spPr bwMode="auto">
          <a:xfrm>
            <a:off x="609600" y="1844824"/>
            <a:ext cx="6019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 hiện thủ tục</a:t>
            </a:r>
          </a:p>
        </p:txBody>
      </p:sp>
    </p:spTree>
    <p:extLst>
      <p:ext uri="{BB962C8B-B14F-4D97-AF65-F5344CB8AC3E}">
        <p14:creationId xmlns:p14="http://schemas.microsoft.com/office/powerpoint/2010/main" val="288385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4860032" y="2480697"/>
            <a:ext cx="4163948" cy="310854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 trúc chung của một thủ tục: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&lt; tên thủ tục&gt;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            Thân  của thủ tục 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&lt; các dòng lệnh&gt;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</a:p>
          <a:p>
            <a:pPr eaLnBrk="1" hangingPunct="1"/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192028" y="2530245"/>
            <a:ext cx="4163948" cy="2677656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Cấu trúc của thủ tục vẽ hình tam giác: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Tamgiac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    Repeat 3[fd 100 rt 120]</a:t>
            </a:r>
          </a:p>
          <a:p>
            <a:pPr eaLnBrk="1" hangingPunct="1"/>
            <a:r>
              <a:rPr lang="en-US" altLang="vi-VN" sz="2800" b="1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end</a:t>
            </a:r>
          </a:p>
          <a:p>
            <a:pPr eaLnBrk="1" hangingPunct="1"/>
            <a:endParaRPr lang="en-US" altLang="vi-VN" sz="2800" b="1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Arrow Connector 2"/>
          <p:cNvCxnSpPr>
            <a:stCxn id="10" idx="3"/>
            <a:endCxn id="9" idx="1"/>
          </p:cNvCxnSpPr>
          <p:nvPr/>
        </p:nvCxnSpPr>
        <p:spPr>
          <a:xfrm>
            <a:off x="4355976" y="3869073"/>
            <a:ext cx="504056" cy="1658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602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00862" y="1534198"/>
            <a:ext cx="8574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Chú ý: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1857364"/>
            <a:ext cx="90135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vi-VN" sz="48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Dùng chữ Việt không dấu để đặt tên cho thủ tục.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Trong tên thủ tục không được có dấu cách phải có ít nhất một chữ cái.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+Ví dụ các tên đúng: Tamgiac; tamgiac1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+Ví dụ các tên sai: Tam giác; Tamgiac 1; </a:t>
            </a:r>
          </a:p>
          <a:p>
            <a:pPr>
              <a:spcBef>
                <a:spcPct val="0"/>
              </a:spcBef>
            </a:pPr>
            <a:r>
              <a:rPr lang="en-US" altLang="vi-VN" sz="3600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- Em nên đặt tên thủ tục sao cho gợi mở và dễ nhớ.</a:t>
            </a:r>
          </a:p>
        </p:txBody>
      </p:sp>
      <p:sp>
        <p:nvSpPr>
          <p:cNvPr id="5" name="Rectangle 4"/>
          <p:cNvSpPr/>
          <p:nvPr/>
        </p:nvSpPr>
        <p:spPr>
          <a:xfrm>
            <a:off x="570751" y="1105580"/>
            <a:ext cx="431714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8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  <a:endParaRPr lang="en-US" sz="28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15</a:t>
            </a:fld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3347864" y="2564904"/>
            <a:ext cx="20882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691680" y="3717032"/>
            <a:ext cx="684076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0512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35872" y="260648"/>
            <a:ext cx="6138459" cy="9144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THỰC HÀNH</a:t>
            </a:r>
            <a:endParaRPr lang="vi-VN" sz="4000" b="1" dirty="0">
              <a:solidFill>
                <a:srgbClr val="FF0000"/>
              </a:solidFill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457200" y="1556792"/>
            <a:ext cx="86868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742950" indent="-74295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 1: Viết thủ tục </a:t>
            </a:r>
            <a:r>
              <a:rPr lang="en-US" altLang="vi-V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gocvuong</a:t>
            </a: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trong Logo theo gợi ý dưới đây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 </a:t>
            </a:r>
            <a:r>
              <a:rPr lang="en-US" altLang="vi-V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gocvuong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FD 100 RT 90 FD 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end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57200" y="4077072"/>
            <a:ext cx="8382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marL="742950" indent="-74295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Câu 2: Viết thủ tục vẽ hình vuông trong Logo theo gợi ý dưới đây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to </a:t>
            </a:r>
            <a:r>
              <a:rPr lang="en-US" altLang="vi-VN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hinhvuong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Repeat 4 [fd 100 rt 90]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end</a:t>
            </a:r>
          </a:p>
        </p:txBody>
      </p:sp>
    </p:spTree>
    <p:extLst>
      <p:ext uri="{BB962C8B-B14F-4D97-AF65-F5344CB8AC3E}">
        <p14:creationId xmlns:p14="http://schemas.microsoft.com/office/powerpoint/2010/main" val="1175422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solidFill>
                  <a:srgbClr val="0000CC"/>
                </a:solidFill>
                <a:latin typeface="Times New Roman" pitchFamily="18" charset="0"/>
              </a:rPr>
              <a:t>Củng cố:</a:t>
            </a: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0" y="1085671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Câu 1:Để mở cửa sổ soạn thảo thủ tục, ta dùng câu lệnh: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2514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. Edix </a:t>
            </a: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“&lt;Tên thủ tục&gt;”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468682" y="33528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B. Exit “&lt;Tên thủ tục&gt;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68682" y="42672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C. Edit “&lt;Tên thủ tục&gt;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68682" y="5181600"/>
            <a:ext cx="8229600" cy="53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D. Save “&lt;Tên thủ tục&gt;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FDFAE-DDA1-4748-9C85-76C91A92A92F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534724"/>
            <a:ext cx="870978" cy="59779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389300"/>
            <a:ext cx="870978" cy="5977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149403"/>
            <a:ext cx="870978" cy="59779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872" y="4168663"/>
            <a:ext cx="730473" cy="73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525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482" y="338137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solidFill>
                  <a:srgbClr val="0000CC"/>
                </a:solidFill>
                <a:latin typeface="Times New Roman" pitchFamily="18" charset="0"/>
              </a:rPr>
              <a:t>Củng cố:</a:t>
            </a: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0" y="1265872"/>
            <a:ext cx="915548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Câu 2: Điền từ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 thủ tục, thân thủ tục, end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vào chỗ chấm sao cho đúng: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24800" y="6381328"/>
            <a:ext cx="762000" cy="365125"/>
          </a:xfrm>
        </p:spPr>
        <p:txBody>
          <a:bodyPr/>
          <a:lstStyle/>
          <a:p>
            <a:fld id="{082FDFAE-DDA1-4748-9C85-76C91A92A92F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916970"/>
              </p:ext>
            </p:extLst>
          </p:nvPr>
        </p:nvGraphicFramePr>
        <p:xfrm>
          <a:off x="1043608" y="3520901"/>
          <a:ext cx="7776864" cy="2820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36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09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&lt;...........................&gt;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3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thủ tục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&lt;Các</a:t>
                      </a:r>
                      <a:r>
                        <a:rPr lang="en-US" sz="3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câu lệnh trong thân thủ tục&gt;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090"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3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thúc thủ tục</a:t>
                      </a:r>
                      <a:endParaRPr lang="vi-VN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95736" y="3448893"/>
            <a:ext cx="228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 thủ tục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6136" y="4240981"/>
            <a:ext cx="251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 thủ tục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5616" y="5466858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vi-V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755576" y="3448893"/>
            <a:ext cx="216024" cy="2952328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TextBox 7"/>
          <p:cNvSpPr txBox="1"/>
          <p:nvPr/>
        </p:nvSpPr>
        <p:spPr>
          <a:xfrm>
            <a:off x="-108520" y="4457005"/>
            <a:ext cx="107273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3 </a:t>
            </a:r>
          </a:p>
          <a:p>
            <a:r>
              <a:rPr lang="en-US" sz="3200" b="1" dirty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endParaRPr lang="vi-VN" sz="3200" b="1" dirty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1587" y="2628201"/>
            <a:ext cx="47740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320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thủ tục gồm ba phần:</a:t>
            </a:r>
            <a:endParaRPr lang="vi-VN" sz="3200" b="1" dirty="0">
              <a:solidFill>
                <a:srgbClr val="320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04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0000CC"/>
                </a:solidFill>
                <a:latin typeface="Times New Roman" pitchFamily="18" charset="0"/>
              </a:rPr>
              <a:t>DẶN DÒ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Box 18"/>
          <p:cNvSpPr txBox="1">
            <a:spLocks noChangeArrowheads="1"/>
          </p:cNvSpPr>
          <p:nvPr/>
        </p:nvSpPr>
        <p:spPr bwMode="auto">
          <a:xfrm>
            <a:off x="152400" y="1564754"/>
            <a:ext cx="8740775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Nhận xét tiết học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Về </a:t>
            </a:r>
            <a:r>
              <a:rPr lang="en-US" altLang="vi-VN" sz="4400" dirty="0">
                <a:latin typeface="Times New Roman" pitchFamily="18" charset="0"/>
                <a:cs typeface="Times New Roman" pitchFamily="18" charset="0"/>
              </a:rPr>
              <a:t>nhà em xem lại nội dung bài học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altLang="vi-VN" sz="4400">
                <a:latin typeface="Times New Roman" pitchFamily="18" charset="0"/>
                <a:cs typeface="Times New Roman" pitchFamily="18" charset="0"/>
              </a:rPr>
              <a:t>Xem </a:t>
            </a:r>
            <a:r>
              <a:rPr lang="en-US" altLang="vi-VN" sz="4400" dirty="0">
                <a:latin typeface="Times New Roman" pitchFamily="18" charset="0"/>
                <a:cs typeface="Times New Roman" pitchFamily="18" charset="0"/>
              </a:rPr>
              <a:t>và thực hiện nội dung hoạt động thực hành, hoạt động ứng dụng, mở rộng. </a:t>
            </a:r>
          </a:p>
        </p:txBody>
      </p:sp>
      <p:pic>
        <p:nvPicPr>
          <p:cNvPr id="7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016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3816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91" y="5639197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791" y="5639197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2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91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3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791" y="5666184"/>
            <a:ext cx="13827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2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Box 1"/>
          <p:cNvSpPr txBox="1">
            <a:spLocks noChangeArrowheads="1"/>
          </p:cNvSpPr>
          <p:nvPr/>
        </p:nvSpPr>
        <p:spPr bwMode="auto">
          <a:xfrm>
            <a:off x="457200" y="533400"/>
            <a:ext cx="8458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Dùng lệnh Repeat nào để điều khiển rùa vẽ hình tam giác ?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5" name="TextBox 3"/>
          <p:cNvSpPr txBox="1">
            <a:spLocks noChangeArrowheads="1"/>
          </p:cNvSpPr>
          <p:nvPr/>
        </p:nvSpPr>
        <p:spPr bwMode="auto">
          <a:xfrm>
            <a:off x="711746" y="1652796"/>
            <a:ext cx="62582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3[fd 100 rt 120]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6" name="TextBox 9"/>
          <p:cNvSpPr txBox="1">
            <a:spLocks noChangeArrowheads="1"/>
          </p:cNvSpPr>
          <p:nvPr/>
        </p:nvSpPr>
        <p:spPr bwMode="auto">
          <a:xfrm>
            <a:off x="762000" y="2286000"/>
            <a:ext cx="502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3[fd 100 rt 1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0]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7" name="TextBox 10"/>
          <p:cNvSpPr txBox="1">
            <a:spLocks noChangeArrowheads="1"/>
          </p:cNvSpPr>
          <p:nvPr/>
        </p:nvSpPr>
        <p:spPr bwMode="auto">
          <a:xfrm>
            <a:off x="742950" y="3016250"/>
            <a:ext cx="52692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3[fd 100 rt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0]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8" name="TextBox 11"/>
          <p:cNvSpPr txBox="1">
            <a:spLocks noChangeArrowheads="1"/>
          </p:cNvSpPr>
          <p:nvPr/>
        </p:nvSpPr>
        <p:spPr bwMode="auto">
          <a:xfrm>
            <a:off x="747713" y="3725863"/>
            <a:ext cx="472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3[fd 100 rt 1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0]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568325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163" y="563880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4105275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3757613" y="5543550"/>
            <a:ext cx="1285875" cy="30003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13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1143000" y="4414838"/>
            <a:ext cx="2981325" cy="614362"/>
            <a:chOff x="142" y="1449"/>
            <a:chExt cx="4860" cy="1332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783"/>
              <a:ext cx="489" cy="65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449"/>
              <a:ext cx="4756" cy="1332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cs typeface="Times New Roman" panose="02020603050405020304" pitchFamily="18" charset="0"/>
                </a:rPr>
                <a:t>Đáp án: 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850268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lonne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9" y="-304800"/>
            <a:ext cx="2941638" cy="414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745745" y="3505200"/>
            <a:ext cx="554614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KÍNH CHÀO QUÝ THẦY CÔ</a:t>
            </a:r>
          </a:p>
        </p:txBody>
      </p:sp>
      <p:pic>
        <p:nvPicPr>
          <p:cNvPr id="5" name="Picture 6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4187016"/>
            <a:ext cx="28194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4600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1600" y="-38100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 descr="3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0942" y="5448712"/>
            <a:ext cx="1447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2358-0FDF-4AB0-B45F-82FF94FDAC2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9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Box 1"/>
          <p:cNvSpPr txBox="1">
            <a:spLocks noChangeArrowheads="1"/>
          </p:cNvSpPr>
          <p:nvPr/>
        </p:nvSpPr>
        <p:spPr bwMode="auto">
          <a:xfrm>
            <a:off x="457200" y="533400"/>
            <a:ext cx="8458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Dùng lệnh nào để điều khiển rùa vẽ hình vuông?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5" name="TextBox 3"/>
          <p:cNvSpPr txBox="1">
            <a:spLocks noChangeArrowheads="1"/>
          </p:cNvSpPr>
          <p:nvPr/>
        </p:nvSpPr>
        <p:spPr bwMode="auto">
          <a:xfrm>
            <a:off x="711746" y="1652796"/>
            <a:ext cx="62582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[fd 100 rt 120]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6" name="TextBox 9"/>
          <p:cNvSpPr txBox="1">
            <a:spLocks noChangeArrowheads="1"/>
          </p:cNvSpPr>
          <p:nvPr/>
        </p:nvSpPr>
        <p:spPr bwMode="auto">
          <a:xfrm>
            <a:off x="762000" y="2286000"/>
            <a:ext cx="502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[fd 100 rt 1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0]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7" name="TextBox 10"/>
          <p:cNvSpPr txBox="1">
            <a:spLocks noChangeArrowheads="1"/>
          </p:cNvSpPr>
          <p:nvPr/>
        </p:nvSpPr>
        <p:spPr bwMode="auto">
          <a:xfrm>
            <a:off x="742950" y="3016250"/>
            <a:ext cx="52692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[fd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0 rt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0]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8" name="TextBox 11"/>
          <p:cNvSpPr txBox="1">
            <a:spLocks noChangeArrowheads="1"/>
          </p:cNvSpPr>
          <p:nvPr/>
        </p:nvSpPr>
        <p:spPr bwMode="auto">
          <a:xfrm>
            <a:off x="747713" y="3725863"/>
            <a:ext cx="4724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[fd 100 rt 1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b="1">
                <a:latin typeface="Times New Roman" panose="02020603050405020304" pitchFamily="18" charset="0"/>
                <a:cs typeface="Times New Roman" panose="02020603050405020304" pitchFamily="18" charset="0"/>
              </a:rPr>
              <a:t>0]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568325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163" y="563880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4105275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3757613" y="5543550"/>
            <a:ext cx="1285875" cy="30003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13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1143000" y="4398695"/>
            <a:ext cx="2981325" cy="647110"/>
            <a:chOff x="142" y="1414"/>
            <a:chExt cx="4860" cy="1403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783"/>
              <a:ext cx="489" cy="65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414"/>
              <a:ext cx="4756" cy="14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cs typeface="Times New Roman" panose="02020603050405020304" pitchFamily="18" charset="0"/>
                </a:rPr>
                <a:t>Đáp án: 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6600117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Box 1"/>
          <p:cNvSpPr txBox="1">
            <a:spLocks noChangeArrowheads="1"/>
          </p:cNvSpPr>
          <p:nvPr/>
        </p:nvSpPr>
        <p:spPr bwMode="auto">
          <a:xfrm>
            <a:off x="457200" y="533400"/>
            <a:ext cx="8458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Dùng lệnh lặp lồng nào để điều khiển rùa vẽ hình bông tuyết 8 cánh?</a:t>
            </a:r>
            <a:endParaRPr lang="en-US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5" name="TextBox 3"/>
          <p:cNvSpPr txBox="1">
            <a:spLocks noChangeArrowheads="1"/>
          </p:cNvSpPr>
          <p:nvPr/>
        </p:nvSpPr>
        <p:spPr bwMode="auto">
          <a:xfrm>
            <a:off x="179512" y="1743199"/>
            <a:ext cx="8964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12[FD 50 REPEAT 6[FD 10 BK 10 RT 60] BK 50 RT 30]</a:t>
            </a:r>
            <a:endParaRPr lang="nl-NL" sz="2400">
              <a:latin typeface="Arial" panose="020B0604020202020204" pitchFamily="34" charset="0"/>
            </a:endParaRPr>
          </a:p>
        </p:txBody>
      </p:sp>
      <p:pic>
        <p:nvPicPr>
          <p:cNvPr id="14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763" y="5668963"/>
            <a:ext cx="960437" cy="81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568325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0" descr="chika8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7163" y="5638800"/>
            <a:ext cx="960437" cy="81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8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4105275" y="55768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0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1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2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24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25" name="Oval 35"/>
          <p:cNvSpPr>
            <a:spLocks noChangeArrowheads="1"/>
          </p:cNvSpPr>
          <p:nvPr/>
        </p:nvSpPr>
        <p:spPr bwMode="auto">
          <a:xfrm>
            <a:off x="4114800" y="556260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3757613" y="5543550"/>
            <a:ext cx="1285875" cy="30003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13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1143000" y="4398695"/>
            <a:ext cx="2981325" cy="647110"/>
            <a:chOff x="142" y="1414"/>
            <a:chExt cx="4860" cy="1403"/>
          </a:xfrm>
        </p:grpSpPr>
        <p:sp>
          <p:nvSpPr>
            <p:cNvPr id="67608" name="Rectangle 27"/>
            <p:cNvSpPr>
              <a:spLocks noChangeArrowheads="1"/>
            </p:cNvSpPr>
            <p:nvPr/>
          </p:nvSpPr>
          <p:spPr bwMode="auto">
            <a:xfrm>
              <a:off x="4513" y="1783"/>
              <a:ext cx="489" cy="654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endParaRPr lang="vi-VN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30" name="AutoShape 28"/>
            <p:cNvSpPr>
              <a:spLocks noChangeArrowheads="1"/>
            </p:cNvSpPr>
            <p:nvPr/>
          </p:nvSpPr>
          <p:spPr bwMode="auto">
            <a:xfrm>
              <a:off x="142" y="1414"/>
              <a:ext cx="4756" cy="140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3200" b="1">
                  <a:solidFill>
                    <a:srgbClr val="FF0000"/>
                  </a:solidFill>
                  <a:cs typeface="Times New Roman" panose="02020603050405020304" pitchFamily="18" charset="0"/>
                </a:rPr>
                <a:t>Đáp án: B</a:t>
              </a:r>
            </a:p>
          </p:txBody>
        </p:sp>
      </p:grpSp>
      <p:sp>
        <p:nvSpPr>
          <p:cNvPr id="29" name="TextBox 3"/>
          <p:cNvSpPr txBox="1">
            <a:spLocks noChangeArrowheads="1"/>
          </p:cNvSpPr>
          <p:nvPr/>
        </p:nvSpPr>
        <p:spPr bwMode="auto">
          <a:xfrm>
            <a:off x="179512" y="2391271"/>
            <a:ext cx="8964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8[FD 50 REPEAT 6[FD 10 BK 10 RT 60] BK 50 RT 45]</a:t>
            </a:r>
            <a:endParaRPr lang="nl-NL" sz="2400">
              <a:latin typeface="Arial" panose="020B0604020202020204" pitchFamily="34" charset="0"/>
            </a:endParaRPr>
          </a:p>
        </p:txBody>
      </p:sp>
      <p:sp>
        <p:nvSpPr>
          <p:cNvPr id="31" name="TextBox 3"/>
          <p:cNvSpPr txBox="1">
            <a:spLocks noChangeArrowheads="1"/>
          </p:cNvSpPr>
          <p:nvPr/>
        </p:nvSpPr>
        <p:spPr bwMode="auto">
          <a:xfrm>
            <a:off x="179512" y="3068960"/>
            <a:ext cx="8964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12[FD 50 REPEAT 8[FD 10 BK 10 RT 60] BK 50 RT 45]</a:t>
            </a:r>
            <a:endParaRPr lang="nl-NL" sz="2400">
              <a:latin typeface="Arial" panose="020B0604020202020204" pitchFamily="34" charset="0"/>
            </a:endParaRPr>
          </a:p>
        </p:txBody>
      </p:sp>
      <p:sp>
        <p:nvSpPr>
          <p:cNvPr id="32" name="TextBox 3"/>
          <p:cNvSpPr txBox="1">
            <a:spLocks noChangeArrowheads="1"/>
          </p:cNvSpPr>
          <p:nvPr/>
        </p:nvSpPr>
        <p:spPr bwMode="auto">
          <a:xfrm>
            <a:off x="144016" y="3687415"/>
            <a:ext cx="8964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nl-NL" sz="240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REPEAT 8[FD 50 REPEAT 6[FD 10 BK 10 RT 60] BK 50 RT 30]</a:t>
            </a:r>
            <a:endParaRPr lang="nl-NL" sz="2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278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  <p:bldP spid="24" grpId="0" bldLvl="0" animBg="1"/>
      <p:bldP spid="25" grpId="0" bldLvl="0" animBg="1"/>
      <p:bldP spid="27" grpId="0" bldLvl="0" animBg="1"/>
      <p:bldP spid="2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06605"/>
            <a:ext cx="91439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 TỤC TRONG LOGO (T1)</a:t>
            </a:r>
          </a:p>
        </p:txBody>
      </p:sp>
      <p:grpSp>
        <p:nvGrpSpPr>
          <p:cNvPr id="5" name="Group 73"/>
          <p:cNvGrpSpPr>
            <a:grpSpLocks/>
          </p:cNvGrpSpPr>
          <p:nvPr/>
        </p:nvGrpSpPr>
        <p:grpSpPr bwMode="auto">
          <a:xfrm>
            <a:off x="81706" y="3178923"/>
            <a:ext cx="3637063" cy="792088"/>
            <a:chOff x="629" y="108"/>
            <a:chExt cx="4752" cy="505"/>
          </a:xfrm>
          <a:solidFill>
            <a:schemeClr val="bg1"/>
          </a:solidFill>
        </p:grpSpPr>
        <p:sp>
          <p:nvSpPr>
            <p:cNvPr id="6" name="AutoShape 23" descr="White marble"/>
            <p:cNvSpPr>
              <a:spLocks noChangeArrowheads="1"/>
            </p:cNvSpPr>
            <p:nvPr/>
          </p:nvSpPr>
          <p:spPr bwMode="gray">
            <a:xfrm>
              <a:off x="629" y="108"/>
              <a:ext cx="4752" cy="505"/>
            </a:xfrm>
            <a:prstGeom prst="roundRect">
              <a:avLst>
                <a:gd name="adj" fmla="val 50000"/>
              </a:avLst>
            </a:prstGeom>
            <a:grpFill/>
            <a:ln w="38100" algn="ctr">
              <a:solidFill>
                <a:srgbClr val="CC330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>
                <a:defRPr/>
              </a:pPr>
              <a:endPara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26" descr="White marble"/>
            <p:cNvSpPr txBox="1">
              <a:spLocks noChangeArrowheads="1"/>
            </p:cNvSpPr>
            <p:nvPr/>
          </p:nvSpPr>
          <p:spPr bwMode="gray">
            <a:xfrm>
              <a:off x="827" y="164"/>
              <a:ext cx="4371" cy="365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2600" b="1" u="sng" dirty="0">
                  <a:solidFill>
                    <a:srgbClr val="0033CC"/>
                  </a:solidFill>
                </a:rPr>
                <a:t>MỤC TIÊU BÀI HỌC</a:t>
              </a:r>
            </a:p>
          </p:txBody>
        </p:sp>
      </p:grpSp>
      <p:sp>
        <p:nvSpPr>
          <p:cNvPr id="8" name="Flowchart: Terminator 7"/>
          <p:cNvSpPr/>
          <p:nvPr/>
        </p:nvSpPr>
        <p:spPr>
          <a:xfrm>
            <a:off x="1805416" y="4174888"/>
            <a:ext cx="6757988" cy="973138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 được khái niệm, cách viết và cách lưu lại thủ tục trong Logo.</a:t>
            </a:r>
          </a:p>
        </p:txBody>
      </p:sp>
      <p:sp>
        <p:nvSpPr>
          <p:cNvPr id="9" name="Flowchart: Terminator 8"/>
          <p:cNvSpPr/>
          <p:nvPr/>
        </p:nvSpPr>
        <p:spPr>
          <a:xfrm>
            <a:off x="1905000" y="5693510"/>
            <a:ext cx="6759575" cy="974725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Viết, lưu lại và sử dụng được một thủ tục đã lưu trong Logo.</a:t>
            </a:r>
          </a:p>
        </p:txBody>
      </p:sp>
      <p:grpSp>
        <p:nvGrpSpPr>
          <p:cNvPr id="10" name="Group 7"/>
          <p:cNvGrpSpPr>
            <a:grpSpLocks/>
          </p:cNvGrpSpPr>
          <p:nvPr/>
        </p:nvGrpSpPr>
        <p:grpSpPr bwMode="auto">
          <a:xfrm>
            <a:off x="346075" y="4420983"/>
            <a:ext cx="1554163" cy="2094852"/>
            <a:chOff x="350838" y="1876799"/>
            <a:chExt cx="1554162" cy="2746001"/>
          </a:xfrm>
        </p:grpSpPr>
        <p:grpSp>
          <p:nvGrpSpPr>
            <p:cNvPr id="11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28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9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3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26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7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 rot="5400000">
              <a:off x="317343" y="1917435"/>
              <a:ext cx="717865" cy="636587"/>
              <a:chOff x="2078" y="1824"/>
              <a:chExt cx="1783" cy="1615"/>
            </a:xfrm>
          </p:grpSpPr>
          <p:sp>
            <p:nvSpPr>
              <p:cNvPr id="21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2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3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4" name="Oval 22"/>
              <p:cNvSpPr>
                <a:spLocks noChangeArrowheads="1"/>
              </p:cNvSpPr>
              <p:nvPr/>
            </p:nvSpPr>
            <p:spPr bwMode="gray">
              <a:xfrm>
                <a:off x="2169" y="2124"/>
                <a:ext cx="1412" cy="1075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25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2178" y="2085"/>
                <a:ext cx="1417" cy="1095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5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19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20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  <p:grpSp>
          <p:nvGrpSpPr>
            <p:cNvPr id="16" name="Group 14"/>
            <p:cNvGrpSpPr>
              <a:grpSpLocks/>
            </p:cNvGrpSpPr>
            <p:nvPr/>
          </p:nvGrpSpPr>
          <p:grpSpPr bwMode="auto">
            <a:xfrm rot="5400000">
              <a:off x="345281" y="3977482"/>
              <a:ext cx="650875" cy="639762"/>
              <a:chOff x="4142" y="1832"/>
              <a:chExt cx="1621" cy="1610"/>
            </a:xfrm>
          </p:grpSpPr>
          <p:sp>
            <p:nvSpPr>
              <p:cNvPr id="17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  <p:sp>
            <p:nvSpPr>
              <p:cNvPr id="18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4245" y="2090"/>
                <a:ext cx="1422" cy="1091"/>
              </a:xfrm>
              <a:prstGeom prst="ellipse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>
                <a:lvl1pPr>
                  <a:spcBef>
                    <a:spcPct val="20000"/>
                  </a:spcBef>
                  <a:buFont typeface="Arial" pitchFamily="34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itchFamily="34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itchFamily="34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vi-VN" sz="1800">
                  <a:latin typeface="Times New Roman" pitchFamily="18" charset="0"/>
                </a:endParaRPr>
              </a:p>
            </p:txBody>
          </p:sp>
        </p:grpSp>
      </p:grpSp>
      <p:sp>
        <p:nvSpPr>
          <p:cNvPr id="3" name="Rectangle 2"/>
          <p:cNvSpPr/>
          <p:nvPr/>
        </p:nvSpPr>
        <p:spPr>
          <a:xfrm>
            <a:off x="985837" y="669824"/>
            <a:ext cx="7577567" cy="743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 </a:t>
            </a:r>
            <a:r>
              <a:rPr lang="en-US" sz="40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endParaRPr lang="vi-VN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6"/>
          <p:cNvSpPr txBox="1">
            <a:spLocks noChangeArrowheads="1"/>
          </p:cNvSpPr>
          <p:nvPr/>
        </p:nvSpPr>
        <p:spPr bwMode="auto">
          <a:xfrm>
            <a:off x="457200" y="1772816"/>
            <a:ext cx="8305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 	Thủ tục là một dãy các thao tác được thực hiện theo thứ tự để hoàn thành một công việc nào đó. 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083501" y="3085362"/>
            <a:ext cx="3024336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vi-VN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b="1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Mỗi sáng thức dậy em làm gì trước khi tới trường?</a:t>
            </a:r>
            <a:endParaRPr lang="en-US" altLang="vi-VN" b="1" dirty="0">
              <a:solidFill>
                <a:srgbClr val="320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214465"/>
            <a:ext cx="3463800" cy="231087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193" y="3487185"/>
            <a:ext cx="761308" cy="125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3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167135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168149"/>
              </p:ext>
            </p:extLst>
          </p:nvPr>
        </p:nvGraphicFramePr>
        <p:xfrm>
          <a:off x="762000" y="3669036"/>
          <a:ext cx="7698432" cy="1920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7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8588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</a:t>
                      </a:r>
                      <a:r>
                        <a:rPr lang="en-US" sz="32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="1" dirty="0">
                          <a:solidFill>
                            <a:srgbClr val="0070C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Tamgiac</a:t>
                      </a:r>
                    </a:p>
                    <a:p>
                      <a:r>
                        <a:rPr lang="en-US" sz="3200" dirty="0">
                          <a:latin typeface="Times New Roman" pitchFamily="18" charset="0"/>
                          <a:cs typeface="Times New Roman" pitchFamily="18" charset="0"/>
                        </a:rPr>
                        <a:t>REPEAT</a:t>
                      </a:r>
                      <a:r>
                        <a:rPr lang="en-US" sz="3200" baseline="0" dirty="0">
                          <a:latin typeface="Times New Roman" pitchFamily="18" charset="0"/>
                          <a:cs typeface="Times New Roman" pitchFamily="18" charset="0"/>
                        </a:rPr>
                        <a:t> 3 [ FD 100 RT 120]</a:t>
                      </a:r>
                    </a:p>
                    <a:p>
                      <a:r>
                        <a:rPr lang="en-US" sz="3200" b="1" baseline="0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End</a:t>
                      </a:r>
                    </a:p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2" marB="45702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4" name="TextBox 6"/>
          <p:cNvSpPr txBox="1">
            <a:spLocks noChangeArrowheads="1"/>
          </p:cNvSpPr>
          <p:nvPr/>
        </p:nvSpPr>
        <p:spPr bwMode="auto">
          <a:xfrm>
            <a:off x="479504" y="2060848"/>
            <a:ext cx="851209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vi-VN" u="sng" dirty="0">
                <a:latin typeface="Times New Roman" pitchFamily="18" charset="0"/>
                <a:cs typeface="Times New Roman" pitchFamily="18" charset="0"/>
              </a:rPr>
              <a:t>Ví dụ: </a:t>
            </a: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Thủ tục Tamgiac được viết bằng lệnh của Logo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vi-VN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789040"/>
            <a:ext cx="18573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091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239143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ĐỘNG C</a:t>
            </a:r>
            <a:r>
              <a:rPr lang="vi-VN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457200" y="1772816"/>
            <a:ext cx="8305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altLang="vi-VN" b="1" dirty="0">
                <a:solidFill>
                  <a:srgbClr val="3200C0"/>
                </a:solidFill>
                <a:latin typeface="Times New Roman" pitchFamily="18" charset="0"/>
                <a:cs typeface="Times New Roman" pitchFamily="18" charset="0"/>
              </a:rPr>
              <a:t>Đọc và tìm hiểu sách giáo khoa từ trang 90 – 92 và lần lượt trả lời các câu hỏi:</a:t>
            </a: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419872" y="3356992"/>
            <a:ext cx="557172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 algn="just" eaLnBrk="1" hangingPunct="1">
              <a:spcBef>
                <a:spcPct val="0"/>
              </a:spcBef>
              <a:buFontTx/>
              <a:buChar char="-"/>
            </a:pP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Để bắt đầu viết thủ tục, em gõ lệnh gì trong ngăn gõ lệnh?</a:t>
            </a:r>
          </a:p>
          <a:p>
            <a:pPr marL="457200" indent="-457200" algn="just" eaLnBrk="1" hangingPunct="1">
              <a:spcBef>
                <a:spcPct val="0"/>
              </a:spcBef>
              <a:buFontTx/>
              <a:buChar char="-"/>
            </a:pPr>
            <a:r>
              <a:rPr lang="en-US" altLang="vi-VN" sz="3600" dirty="0">
                <a:latin typeface="Times New Roman" pitchFamily="18" charset="0"/>
                <a:cs typeface="Times New Roman" pitchFamily="18" charset="0"/>
              </a:rPr>
              <a:t>Nêu các bước viết thủ tục hình tam giác?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11" y="3490169"/>
            <a:ext cx="2561509" cy="259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737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14348" y="1071546"/>
            <a:ext cx="372813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A. HoẠT 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ĐỘNG C</a:t>
            </a:r>
            <a:r>
              <a:rPr lang="vi-VN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2400" b="1" cap="all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BẢN</a:t>
            </a:r>
            <a:endParaRPr lang="en-US" sz="24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aptu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00400"/>
            <a:ext cx="568483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67544" y="1628800"/>
            <a:ext cx="8534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 eaLnBrk="1" hangingPunct="1"/>
            <a:r>
              <a:rPr lang="pt-BR" altLang="vi-VN" sz="2800">
                <a:latin typeface="Times New Roman" pitchFamily="18" charset="0"/>
                <a:cs typeface="Times New Roman" pitchFamily="18" charset="0"/>
              </a:rPr>
              <a:t>Trong Logo, để viết thủ tục </a:t>
            </a:r>
            <a:r>
              <a:rPr lang="pt-BR" altLang="vi-VN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Tamgiac</a:t>
            </a:r>
            <a:r>
              <a:rPr lang="pt-BR" altLang="vi-VN" sz="2800">
                <a:latin typeface="Times New Roman" pitchFamily="18" charset="0"/>
                <a:cs typeface="Times New Roman" pitchFamily="18" charset="0"/>
              </a:rPr>
              <a:t> ta làm theo các bước sau: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62000" y="2560172"/>
            <a:ext cx="541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742950" indent="-742950"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Nháy chuột trong ngăn gõ lệnh.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2000" y="5847358"/>
            <a:ext cx="79144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742950" indent="-74295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Bước 1. Gõ lệnh </a:t>
            </a:r>
            <a:r>
              <a:rPr lang="en-US" altLang="vi-VN" sz="2800" b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edit “Tamgiac </a:t>
            </a:r>
            <a:r>
              <a:rPr lang="en-US" altLang="vi-VN" sz="28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rồi nhấn phím Enter.</a:t>
            </a:r>
            <a:endParaRPr lang="en-US" altLang="vi-VN" sz="2800">
              <a:latin typeface=".VnArial" pitchFamily="34" charset="0"/>
              <a:sym typeface="Wingdings" pitchFamily="2" charset="2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1295400" y="3581400"/>
            <a:ext cx="2362200" cy="12954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0800000">
            <a:off x="2286000" y="5486400"/>
            <a:ext cx="762000" cy="4064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22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3964</TotalTime>
  <Words>974</Words>
  <Application>Microsoft Office PowerPoint</Application>
  <PresentationFormat>On-screen Show (4:3)</PresentationFormat>
  <Paragraphs>151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.VnArial</vt:lpstr>
      <vt:lpstr>.VnTime</vt:lpstr>
      <vt:lpstr>Arial</vt:lpstr>
      <vt:lpstr>Calibri</vt:lpstr>
      <vt:lpstr>Constantia</vt:lpstr>
      <vt:lpstr>Times New Roman</vt:lpstr>
      <vt:lpstr>Wingdings</vt:lpstr>
      <vt:lpstr>Wingdings 2</vt:lpstr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NGOẠI KHÓA NGÀY BÁC HỒ GỬI THƯ LẦN CUỐI CHO NGÀNH GIÁO DỤC</dc:title>
  <dc:creator>VINH TIN</dc:creator>
  <cp:lastModifiedBy>SAL - Nguyen Huu Phuc</cp:lastModifiedBy>
  <cp:revision>369</cp:revision>
  <cp:lastPrinted>2019-01-13T14:31:43Z</cp:lastPrinted>
  <dcterms:created xsi:type="dcterms:W3CDTF">2014-10-11T13:38:36Z</dcterms:created>
  <dcterms:modified xsi:type="dcterms:W3CDTF">2023-03-15T05:14:15Z</dcterms:modified>
</cp:coreProperties>
</file>